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5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Лист1!$B$1:$F$2</c:f>
              <c:strCach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strCache>
            </c: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26.9</c:v>
                </c:pt>
                <c:pt idx="1">
                  <c:v>24.1</c:v>
                </c:pt>
                <c:pt idx="2">
                  <c:v>22</c:v>
                </c:pt>
                <c:pt idx="3">
                  <c:v>25.4</c:v>
                </c:pt>
                <c:pt idx="4">
                  <c:v>20.7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4A-4F4B-A7D5-557C3DE56C5B}"/>
            </c:ext>
          </c:extLst>
        </c:ser>
        <c:ser>
          <c:idx val="1"/>
          <c:order val="1"/>
          <c:tx>
            <c:strRef>
              <c:f>Лист1!$B$5:$F$5</c:f>
              <c:strCache>
                <c:ptCount val="5"/>
                <c:pt idx="0">
                  <c:v>884</c:v>
                </c:pt>
                <c:pt idx="1">
                  <c:v>904</c:v>
                </c:pt>
                <c:pt idx="2">
                  <c:v>1 410</c:v>
                </c:pt>
                <c:pt idx="3">
                  <c:v>1 285 </c:v>
                </c:pt>
                <c:pt idx="4">
                  <c:v>764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Лист1!$B$1:$F$2</c:f>
              <c:strCach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strCache>
            </c:strRef>
          </c:cat>
          <c:val>
            <c:numRef>
              <c:f>Лист1!$B$4:$F$4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4A-4F4B-A7D5-557C3DE56C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71"/>
        <c:axId val="84730880"/>
        <c:axId val="77671808"/>
      </c:barChart>
      <c:catAx>
        <c:axId val="8473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671808"/>
        <c:crosses val="autoZero"/>
        <c:auto val="1"/>
        <c:lblAlgn val="ctr"/>
        <c:lblOffset val="100"/>
        <c:noMultiLvlLbl val="0"/>
      </c:catAx>
      <c:valAx>
        <c:axId val="7767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730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0013" y="484479"/>
            <a:ext cx="6911974" cy="2954655"/>
          </a:xfrm>
        </p:spPr>
        <p:txBody>
          <a:bodyPr anchor="b">
            <a:normAutofit/>
          </a:bodyPr>
          <a:lstStyle>
            <a:lvl1pPr algn="ctr">
              <a:defRPr sz="5600" spc="-1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0013" y="3799133"/>
            <a:ext cx="6911974" cy="1969841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395C5C9-164C-46B3-A87E-7660D39D3106}" type="datetime2">
              <a:rPr lang="en-US" smtClean="0"/>
              <a:t>Friday, October 06, 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01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000" y="2636838"/>
            <a:ext cx="10728325" cy="3132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5B75179A-1E2B-41AB-B400-4F1B4022FAEE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118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40486" y="720000"/>
            <a:ext cx="1477328" cy="5048975"/>
          </a:xfrm>
        </p:spPr>
        <p:txBody>
          <a:bodyPr vert="eaVert">
            <a:norm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838" y="720000"/>
            <a:ext cx="8929614" cy="5048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5681D0F-6595-4F14-8EF3-954CD87C797B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8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00" y="2541600"/>
            <a:ext cx="10728325" cy="3227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4DDCFF8A-AAF8-4A12-8A91-9CA0EAF6CBB9}" type="datetime2">
              <a:rPr lang="en-US" smtClean="0"/>
              <a:t>Friday, October 06, 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8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6" cy="2879724"/>
          </a:xfrm>
        </p:spPr>
        <p:txBody>
          <a:bodyPr anchor="b">
            <a:normAutofit/>
          </a:bodyPr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910" y="3858924"/>
            <a:ext cx="10728326" cy="1919076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ABCC25C3-021A-4B0B-8F70-0C181FE1CF45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5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8400" y="2541600"/>
            <a:ext cx="5003801" cy="3234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C23D88D-8CEC-4ED9-A53B-5596187D9A16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8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1840698"/>
            <a:ext cx="5015638" cy="565796"/>
          </a:xfrm>
        </p:spPr>
        <p:txBody>
          <a:bodyPr wrap="square"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00" y="2541600"/>
            <a:ext cx="5003801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400" y="1840698"/>
            <a:ext cx="5015638" cy="565796"/>
          </a:xfrm>
        </p:spPr>
        <p:txBody>
          <a:bodyPr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4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D2CCD382-DFDA-4722-A27A-59C21AD112F2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2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2F2A30D-1C09-413F-AAB1-38F366000715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289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6DB82B9C-D65E-4F64-95C3-B10F3B00F0D9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99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107463" cy="1477328"/>
          </a:xfrm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188" y="584662"/>
            <a:ext cx="6911974" cy="51843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4800"/>
            </a:lvl1pPr>
            <a:lvl2pPr marL="914400" indent="-457200">
              <a:buFont typeface="Arial" panose="020B0604020202020204" pitchFamily="34" charset="0"/>
              <a:buChar char="•"/>
              <a:defRPr sz="20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714500" indent="-342900">
              <a:buFont typeface="Arial" panose="020B0604020202020204" pitchFamily="34" charset="0"/>
              <a:buChar char="•"/>
              <a:defRPr sz="2000"/>
            </a:lvl4pPr>
            <a:lvl5pPr marL="2171700" indent="-3429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107463" cy="32318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B7F5FDCC-6AAC-4A08-B9E0-3793AB5E64C3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28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095626" cy="1476000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8188" y="728664"/>
            <a:ext cx="6923812" cy="504031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095625" cy="3232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349FE94D-439C-40F1-900E-BC07940E3988}" type="datetime2">
              <a:rPr lang="en-US" smtClean="0"/>
              <a:t>Friday, October 06, 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44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9646535-AEF6-4883-A4F9-EEC1F8B43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2541600"/>
            <a:ext cx="10728325" cy="32273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DEA2CF1-0EB2-4673-802D-3371233E4A77}" type="datetime2">
              <a:rPr lang="en-US" smtClean="0"/>
              <a:t>Friday, October 06, 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ct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621B6DD-29C1-4FEA-923F-71EA13476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403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11F4D251-B7D8-402D-950A-F9D15396E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C28E4D-6632-4ACA-B46A-F4A6ECB832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0" y="728663"/>
            <a:ext cx="5015638" cy="2795737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tx1">
                    <a:lumMod val="75000"/>
                  </a:schemeClr>
                </a:solidFill>
              </a:rPr>
              <a:t>Налогообложение автотранспортной деятельности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C7C98F-F5CB-441A-B383-DBFA6FB7C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0" y="3830399"/>
            <a:ext cx="5015638" cy="22989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Загорский Иван Олегович</a:t>
            </a:r>
          </a:p>
          <a:p>
            <a:r>
              <a:rPr lang="ru-RU" sz="2000" dirty="0"/>
              <a:t>Член общественного совета УФНС по Хабаровскому краю</a:t>
            </a:r>
          </a:p>
        </p:txBody>
      </p:sp>
      <p:pic>
        <p:nvPicPr>
          <p:cNvPr id="4" name="Picture 3" descr="Треугольный абстрактный фон">
            <a:extLst>
              <a:ext uri="{FF2B5EF4-FFF2-40B4-BE49-F238E27FC236}">
                <a16:creationId xmlns:a16="http://schemas.microsoft.com/office/drawing/2014/main" xmlns="" id="{8CDB979A-1243-A077-5BEC-C33880751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60" r="25821" b="-1"/>
          <a:stretch/>
        </p:blipFill>
        <p:spPr>
          <a:xfrm>
            <a:off x="1" y="10"/>
            <a:ext cx="5662934" cy="6857990"/>
          </a:xfrm>
          <a:custGeom>
            <a:avLst/>
            <a:gdLst/>
            <a:ahLst/>
            <a:cxnLst/>
            <a:rect l="l" t="t" r="r" b="b"/>
            <a:pathLst>
              <a:path w="5662934" h="6858000">
                <a:moveTo>
                  <a:pt x="0" y="0"/>
                </a:moveTo>
                <a:lnTo>
                  <a:pt x="5064602" y="0"/>
                </a:lnTo>
                <a:lnTo>
                  <a:pt x="4889880" y="279455"/>
                </a:lnTo>
                <a:cubicBezTo>
                  <a:pt x="4472355" y="1021447"/>
                  <a:pt x="4263593" y="1948936"/>
                  <a:pt x="4263593" y="3061922"/>
                </a:cubicBezTo>
                <a:cubicBezTo>
                  <a:pt x="4263593" y="3516203"/>
                  <a:pt x="4324186" y="3970483"/>
                  <a:pt x="4445372" y="4515619"/>
                </a:cubicBezTo>
                <a:cubicBezTo>
                  <a:pt x="4596855" y="5030470"/>
                  <a:pt x="4748338" y="5515036"/>
                  <a:pt x="4990710" y="5969316"/>
                </a:cubicBezTo>
                <a:cubicBezTo>
                  <a:pt x="5172489" y="6275955"/>
                  <a:pt x="5371310" y="6544265"/>
                  <a:pt x="5583977" y="6777438"/>
                </a:cubicBezTo>
                <a:lnTo>
                  <a:pt x="566293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xmlns="" id="{E67870A8-BE17-461C-AD58-035AD7FA02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rot="7291575">
            <a:off x="3479502" y="491434"/>
            <a:ext cx="2397877" cy="2244442"/>
          </a:xfrm>
          <a:custGeom>
            <a:avLst/>
            <a:gdLst>
              <a:gd name="T0" fmla="*/ 43 w 250"/>
              <a:gd name="T1" fmla="*/ 167 h 234"/>
              <a:gd name="T2" fmla="*/ 70 w 250"/>
              <a:gd name="T3" fmla="*/ 133 h 234"/>
              <a:gd name="T4" fmla="*/ 48 w 250"/>
              <a:gd name="T5" fmla="*/ 134 h 234"/>
              <a:gd name="T6" fmla="*/ 19 w 250"/>
              <a:gd name="T7" fmla="*/ 130 h 234"/>
              <a:gd name="T8" fmla="*/ 6 w 250"/>
              <a:gd name="T9" fmla="*/ 123 h 234"/>
              <a:gd name="T10" fmla="*/ 1 w 250"/>
              <a:gd name="T11" fmla="*/ 103 h 234"/>
              <a:gd name="T12" fmla="*/ 11 w 250"/>
              <a:gd name="T13" fmla="*/ 81 h 234"/>
              <a:gd name="T14" fmla="*/ 23 w 250"/>
              <a:gd name="T15" fmla="*/ 76 h 234"/>
              <a:gd name="T16" fmla="*/ 81 w 250"/>
              <a:gd name="T17" fmla="*/ 78 h 234"/>
              <a:gd name="T18" fmla="*/ 65 w 250"/>
              <a:gd name="T19" fmla="*/ 49 h 234"/>
              <a:gd name="T20" fmla="*/ 57 w 250"/>
              <a:gd name="T21" fmla="*/ 27 h 234"/>
              <a:gd name="T22" fmla="*/ 67 w 250"/>
              <a:gd name="T23" fmla="*/ 12 h 234"/>
              <a:gd name="T24" fmla="*/ 85 w 250"/>
              <a:gd name="T25" fmla="*/ 1 h 234"/>
              <a:gd name="T26" fmla="*/ 101 w 250"/>
              <a:gd name="T27" fmla="*/ 8 h 234"/>
              <a:gd name="T28" fmla="*/ 107 w 250"/>
              <a:gd name="T29" fmla="*/ 15 h 234"/>
              <a:gd name="T30" fmla="*/ 120 w 250"/>
              <a:gd name="T31" fmla="*/ 37 h 234"/>
              <a:gd name="T32" fmla="*/ 131 w 250"/>
              <a:gd name="T33" fmla="*/ 60 h 234"/>
              <a:gd name="T34" fmla="*/ 164 w 250"/>
              <a:gd name="T35" fmla="*/ 25 h 234"/>
              <a:gd name="T36" fmla="*/ 187 w 250"/>
              <a:gd name="T37" fmla="*/ 11 h 234"/>
              <a:gd name="T38" fmla="*/ 205 w 250"/>
              <a:gd name="T39" fmla="*/ 19 h 234"/>
              <a:gd name="T40" fmla="*/ 214 w 250"/>
              <a:gd name="T41" fmla="*/ 34 h 234"/>
              <a:gd name="T42" fmla="*/ 203 w 250"/>
              <a:gd name="T43" fmla="*/ 57 h 234"/>
              <a:gd name="T44" fmla="*/ 166 w 250"/>
              <a:gd name="T45" fmla="*/ 100 h 234"/>
              <a:gd name="T46" fmla="*/ 217 w 250"/>
              <a:gd name="T47" fmla="*/ 98 h 234"/>
              <a:gd name="T48" fmla="*/ 244 w 250"/>
              <a:gd name="T49" fmla="*/ 104 h 234"/>
              <a:gd name="T50" fmla="*/ 249 w 250"/>
              <a:gd name="T51" fmla="*/ 115 h 234"/>
              <a:gd name="T52" fmla="*/ 247 w 250"/>
              <a:gd name="T53" fmla="*/ 129 h 234"/>
              <a:gd name="T54" fmla="*/ 245 w 250"/>
              <a:gd name="T55" fmla="*/ 134 h 234"/>
              <a:gd name="T56" fmla="*/ 241 w 250"/>
              <a:gd name="T57" fmla="*/ 141 h 234"/>
              <a:gd name="T58" fmla="*/ 227 w 250"/>
              <a:gd name="T59" fmla="*/ 147 h 234"/>
              <a:gd name="T60" fmla="*/ 187 w 250"/>
              <a:gd name="T61" fmla="*/ 151 h 234"/>
              <a:gd name="T62" fmla="*/ 160 w 250"/>
              <a:gd name="T63" fmla="*/ 148 h 234"/>
              <a:gd name="T64" fmla="*/ 168 w 250"/>
              <a:gd name="T65" fmla="*/ 168 h 234"/>
              <a:gd name="T66" fmla="*/ 176 w 250"/>
              <a:gd name="T67" fmla="*/ 194 h 234"/>
              <a:gd name="T68" fmla="*/ 176 w 250"/>
              <a:gd name="T69" fmla="*/ 211 h 234"/>
              <a:gd name="T70" fmla="*/ 170 w 250"/>
              <a:gd name="T71" fmla="*/ 221 h 234"/>
              <a:gd name="T72" fmla="*/ 156 w 250"/>
              <a:gd name="T73" fmla="*/ 230 h 234"/>
              <a:gd name="T74" fmla="*/ 130 w 250"/>
              <a:gd name="T75" fmla="*/ 226 h 234"/>
              <a:gd name="T76" fmla="*/ 122 w 250"/>
              <a:gd name="T77" fmla="*/ 213 h 234"/>
              <a:gd name="T78" fmla="*/ 110 w 250"/>
              <a:gd name="T79" fmla="*/ 169 h 234"/>
              <a:gd name="T80" fmla="*/ 92 w 250"/>
              <a:gd name="T81" fmla="*/ 192 h 234"/>
              <a:gd name="T82" fmla="*/ 87 w 250"/>
              <a:gd name="T83" fmla="*/ 197 h 234"/>
              <a:gd name="T84" fmla="*/ 84 w 250"/>
              <a:gd name="T85" fmla="*/ 201 h 234"/>
              <a:gd name="T86" fmla="*/ 65 w 250"/>
              <a:gd name="T87" fmla="*/ 212 h 234"/>
              <a:gd name="T88" fmla="*/ 50 w 250"/>
              <a:gd name="T89" fmla="*/ 204 h 234"/>
              <a:gd name="T90" fmla="*/ 44 w 250"/>
              <a:gd name="T91" fmla="*/ 198 h 234"/>
              <a:gd name="T92" fmla="*/ 38 w 250"/>
              <a:gd name="T93" fmla="*/ 185 h 234"/>
              <a:gd name="T94" fmla="*/ 43 w 250"/>
              <a:gd name="T95" fmla="*/ 16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" h="234">
                <a:moveTo>
                  <a:pt x="43" y="167"/>
                </a:moveTo>
                <a:cubicBezTo>
                  <a:pt x="70" y="133"/>
                  <a:pt x="70" y="133"/>
                  <a:pt x="70" y="133"/>
                </a:cubicBezTo>
                <a:cubicBezTo>
                  <a:pt x="60" y="134"/>
                  <a:pt x="61" y="134"/>
                  <a:pt x="48" y="134"/>
                </a:cubicBezTo>
                <a:cubicBezTo>
                  <a:pt x="34" y="133"/>
                  <a:pt x="24" y="132"/>
                  <a:pt x="19" y="130"/>
                </a:cubicBezTo>
                <a:cubicBezTo>
                  <a:pt x="13" y="128"/>
                  <a:pt x="9" y="126"/>
                  <a:pt x="6" y="123"/>
                </a:cubicBezTo>
                <a:cubicBezTo>
                  <a:pt x="1" y="119"/>
                  <a:pt x="0" y="112"/>
                  <a:pt x="1" y="103"/>
                </a:cubicBezTo>
                <a:cubicBezTo>
                  <a:pt x="2" y="93"/>
                  <a:pt x="6" y="86"/>
                  <a:pt x="11" y="81"/>
                </a:cubicBezTo>
                <a:cubicBezTo>
                  <a:pt x="15" y="77"/>
                  <a:pt x="18" y="76"/>
                  <a:pt x="23" y="76"/>
                </a:cubicBezTo>
                <a:cubicBezTo>
                  <a:pt x="81" y="78"/>
                  <a:pt x="81" y="78"/>
                  <a:pt x="81" y="78"/>
                </a:cubicBezTo>
                <a:cubicBezTo>
                  <a:pt x="65" y="49"/>
                  <a:pt x="65" y="49"/>
                  <a:pt x="65" y="49"/>
                </a:cubicBezTo>
                <a:cubicBezTo>
                  <a:pt x="58" y="40"/>
                  <a:pt x="56" y="33"/>
                  <a:pt x="57" y="27"/>
                </a:cubicBezTo>
                <a:cubicBezTo>
                  <a:pt x="58" y="21"/>
                  <a:pt x="62" y="16"/>
                  <a:pt x="67" y="12"/>
                </a:cubicBezTo>
                <a:cubicBezTo>
                  <a:pt x="74" y="6"/>
                  <a:pt x="80" y="2"/>
                  <a:pt x="85" y="1"/>
                </a:cubicBezTo>
                <a:cubicBezTo>
                  <a:pt x="90" y="0"/>
                  <a:pt x="95" y="2"/>
                  <a:pt x="101" y="8"/>
                </a:cubicBezTo>
                <a:cubicBezTo>
                  <a:pt x="104" y="11"/>
                  <a:pt x="106" y="13"/>
                  <a:pt x="107" y="15"/>
                </a:cubicBezTo>
                <a:cubicBezTo>
                  <a:pt x="110" y="19"/>
                  <a:pt x="112" y="20"/>
                  <a:pt x="120" y="37"/>
                </a:cubicBezTo>
                <a:cubicBezTo>
                  <a:pt x="129" y="55"/>
                  <a:pt x="128" y="51"/>
                  <a:pt x="131" y="60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73" y="16"/>
                  <a:pt x="180" y="11"/>
                  <a:pt x="187" y="11"/>
                </a:cubicBezTo>
                <a:cubicBezTo>
                  <a:pt x="193" y="10"/>
                  <a:pt x="200" y="13"/>
                  <a:pt x="205" y="19"/>
                </a:cubicBezTo>
                <a:cubicBezTo>
                  <a:pt x="210" y="24"/>
                  <a:pt x="213" y="29"/>
                  <a:pt x="214" y="34"/>
                </a:cubicBezTo>
                <a:cubicBezTo>
                  <a:pt x="214" y="39"/>
                  <a:pt x="211" y="47"/>
                  <a:pt x="203" y="57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29" y="96"/>
                  <a:pt x="238" y="98"/>
                  <a:pt x="244" y="104"/>
                </a:cubicBezTo>
                <a:cubicBezTo>
                  <a:pt x="247" y="107"/>
                  <a:pt x="249" y="111"/>
                  <a:pt x="249" y="115"/>
                </a:cubicBezTo>
                <a:cubicBezTo>
                  <a:pt x="250" y="120"/>
                  <a:pt x="249" y="124"/>
                  <a:pt x="247" y="129"/>
                </a:cubicBezTo>
                <a:cubicBezTo>
                  <a:pt x="247" y="130"/>
                  <a:pt x="246" y="132"/>
                  <a:pt x="245" y="134"/>
                </a:cubicBezTo>
                <a:cubicBezTo>
                  <a:pt x="244" y="137"/>
                  <a:pt x="243" y="140"/>
                  <a:pt x="241" y="141"/>
                </a:cubicBezTo>
                <a:cubicBezTo>
                  <a:pt x="239" y="144"/>
                  <a:pt x="234" y="146"/>
                  <a:pt x="227" y="147"/>
                </a:cubicBezTo>
                <a:cubicBezTo>
                  <a:pt x="221" y="149"/>
                  <a:pt x="207" y="150"/>
                  <a:pt x="187" y="151"/>
                </a:cubicBezTo>
                <a:cubicBezTo>
                  <a:pt x="175" y="152"/>
                  <a:pt x="161" y="148"/>
                  <a:pt x="160" y="148"/>
                </a:cubicBezTo>
                <a:cubicBezTo>
                  <a:pt x="161" y="151"/>
                  <a:pt x="165" y="161"/>
                  <a:pt x="168" y="168"/>
                </a:cubicBezTo>
                <a:cubicBezTo>
                  <a:pt x="168" y="171"/>
                  <a:pt x="173" y="181"/>
                  <a:pt x="176" y="194"/>
                </a:cubicBezTo>
                <a:cubicBezTo>
                  <a:pt x="179" y="206"/>
                  <a:pt x="176" y="203"/>
                  <a:pt x="176" y="211"/>
                </a:cubicBezTo>
                <a:cubicBezTo>
                  <a:pt x="176" y="214"/>
                  <a:pt x="174" y="217"/>
                  <a:pt x="170" y="221"/>
                </a:cubicBezTo>
                <a:cubicBezTo>
                  <a:pt x="166" y="226"/>
                  <a:pt x="161" y="228"/>
                  <a:pt x="156" y="230"/>
                </a:cubicBezTo>
                <a:cubicBezTo>
                  <a:pt x="147" y="234"/>
                  <a:pt x="137" y="233"/>
                  <a:pt x="130" y="226"/>
                </a:cubicBezTo>
                <a:cubicBezTo>
                  <a:pt x="127" y="223"/>
                  <a:pt x="125" y="219"/>
                  <a:pt x="122" y="213"/>
                </a:cubicBezTo>
                <a:cubicBezTo>
                  <a:pt x="118" y="188"/>
                  <a:pt x="117" y="189"/>
                  <a:pt x="110" y="169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0" y="193"/>
                  <a:pt x="88" y="195"/>
                  <a:pt x="87" y="197"/>
                </a:cubicBezTo>
                <a:cubicBezTo>
                  <a:pt x="86" y="198"/>
                  <a:pt x="85" y="200"/>
                  <a:pt x="84" y="201"/>
                </a:cubicBezTo>
                <a:cubicBezTo>
                  <a:pt x="76" y="209"/>
                  <a:pt x="70" y="212"/>
                  <a:pt x="65" y="212"/>
                </a:cubicBezTo>
                <a:cubicBezTo>
                  <a:pt x="60" y="211"/>
                  <a:pt x="55" y="209"/>
                  <a:pt x="50" y="204"/>
                </a:cubicBezTo>
                <a:cubicBezTo>
                  <a:pt x="50" y="203"/>
                  <a:pt x="48" y="202"/>
                  <a:pt x="44" y="198"/>
                </a:cubicBezTo>
                <a:cubicBezTo>
                  <a:pt x="41" y="195"/>
                  <a:pt x="39" y="191"/>
                  <a:pt x="38" y="185"/>
                </a:cubicBezTo>
                <a:cubicBezTo>
                  <a:pt x="37" y="179"/>
                  <a:pt x="39" y="173"/>
                  <a:pt x="43" y="16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14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A2995E-6707-4CB9-9DA5-F5ABDFB60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Общероссийские показатели автомобильного транспорта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xmlns="" id="{A86D1897-5CEA-4E22-8523-CCFEDCC2BA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267565"/>
              </p:ext>
            </p:extLst>
          </p:nvPr>
        </p:nvGraphicFramePr>
        <p:xfrm>
          <a:off x="539690" y="1244529"/>
          <a:ext cx="10932310" cy="415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617">
                  <a:extLst>
                    <a:ext uri="{9D8B030D-6E8A-4147-A177-3AD203B41FA5}">
                      <a16:colId xmlns:a16="http://schemas.microsoft.com/office/drawing/2014/main" xmlns="" val="3882886271"/>
                    </a:ext>
                  </a:extLst>
                </a:gridCol>
                <a:gridCol w="2214693">
                  <a:extLst>
                    <a:ext uri="{9D8B030D-6E8A-4147-A177-3AD203B41FA5}">
                      <a16:colId xmlns:a16="http://schemas.microsoft.com/office/drawing/2014/main" xmlns="" val="13971898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1341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транспорта в валовом внутреннем продукте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7,1%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648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Доля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общей численности работающих в экономике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7,2%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07163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Основные фонды автомобильного транспорта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857,4 </a:t>
                      </a:r>
                      <a:r>
                        <a:rPr lang="ru-RU" dirty="0" smtClean="0"/>
                        <a:t>млрд руб.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86456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Доля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стоимости основных фондов Российской Федерации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17,4%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579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Инвестиции в основной капитал в общем объеме инвестиций в экономику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17,5%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75199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Среднегодовая численность работников 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транспорта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более 3 </a:t>
                      </a:r>
                      <a:r>
                        <a:rPr lang="ru-RU" dirty="0" smtClean="0"/>
                        <a:t>млн чел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9973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транспортных средств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Грузовые автомобили/в собственности организаций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Автобусы/в собственности организаций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Легковые автомобили/в собственности организаций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r>
                        <a:rPr lang="ru-RU" dirty="0"/>
                        <a:t>6,6 млн./508 тыс.</a:t>
                      </a:r>
                    </a:p>
                    <a:p>
                      <a:r>
                        <a:rPr lang="ru-RU" dirty="0"/>
                        <a:t>844 тыс./448 тыс.</a:t>
                      </a:r>
                    </a:p>
                    <a:p>
                      <a:r>
                        <a:rPr lang="ru-RU" dirty="0"/>
                        <a:t>50,3 млн./2,6 тыс.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739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Расходы бюджета РФ на развитие транспорта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1,35 трлн. руб./год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4048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1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D47CE8-C46C-442C-B2CE-81FB283B4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Транспорт в Хабаровском крае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1C69B2CA-6876-44CF-AF85-58A130EC41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190997"/>
              </p:ext>
            </p:extLst>
          </p:nvPr>
        </p:nvGraphicFramePr>
        <p:xfrm>
          <a:off x="719998" y="1425852"/>
          <a:ext cx="10728324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6006">
                  <a:extLst>
                    <a:ext uri="{9D8B030D-6E8A-4147-A177-3AD203B41FA5}">
                      <a16:colId xmlns:a16="http://schemas.microsoft.com/office/drawing/2014/main" xmlns="" val="3037509659"/>
                    </a:ext>
                  </a:extLst>
                </a:gridCol>
                <a:gridCol w="2002318">
                  <a:extLst>
                    <a:ext uri="{9D8B030D-6E8A-4147-A177-3AD203B41FA5}">
                      <a16:colId xmlns:a16="http://schemas.microsoft.com/office/drawing/2014/main" xmlns="" val="1031492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2156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Среднегодовая численность работников 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50,0 тыс.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0986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Общее количество организаций, использующих автомобильный транспорт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4509 ед.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0462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организаций, осуществляющих деятельность в области транспортировки и хранения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2973 ед.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2275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Инвестиции в основной капитал организаций Хабаровского края в 2022 году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70,4 </a:t>
                      </a:r>
                      <a:r>
                        <a:rPr lang="ru-RU" dirty="0" smtClean="0"/>
                        <a:t>млрд </a:t>
                      </a:r>
                      <a:r>
                        <a:rPr lang="ru-RU" dirty="0"/>
                        <a:t>руб.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2496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Количество транспортных средств у организаций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49,3 тыс.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4175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Количество транспортных средств у </a:t>
                      </a:r>
                      <a:r>
                        <a:rPr lang="ru-RU" dirty="0" err="1"/>
                        <a:t>физ.лиц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470 тыс.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8602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0233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73AA32-FF17-4E65-95AE-909CD927A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Социальные показатели Хабаровского края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A39F8A27-696E-4A96-A7E3-C0C7BB903B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3525358"/>
              </p:ext>
            </p:extLst>
          </p:nvPr>
        </p:nvGraphicFramePr>
        <p:xfrm>
          <a:off x="585972" y="1617563"/>
          <a:ext cx="10728324" cy="452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8778">
                  <a:extLst>
                    <a:ext uri="{9D8B030D-6E8A-4147-A177-3AD203B41FA5}">
                      <a16:colId xmlns:a16="http://schemas.microsoft.com/office/drawing/2014/main" xmlns="" val="3214512585"/>
                    </a:ext>
                  </a:extLst>
                </a:gridCol>
                <a:gridCol w="2189546">
                  <a:extLst>
                    <a:ext uri="{9D8B030D-6E8A-4147-A177-3AD203B41FA5}">
                      <a16:colId xmlns:a16="http://schemas.microsoft.com/office/drawing/2014/main" xmlns="" val="3084185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11405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Естественный прирост/убыль населения с 2017г.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- 21,6 тыс</a:t>
                      </a:r>
                      <a:r>
                        <a:rPr lang="ru-RU" dirty="0" smtClean="0"/>
                        <a:t>. чел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9262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Миграционный прирост/убыль населения с 2017г.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- 14,8 тыс. чел.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4547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Реальные денежные доходы населения с 2017г.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- 4,2%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1711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Число организаций с 2017г.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- 9453 ед.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5844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Удельный вес убыточных организаций 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процентах от общего числа организаций (транспортировка и хранение) 2021г.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31,9%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08025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Суммарная задолженность организаций (транспортировка и хранение) 2021г.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118,7 </a:t>
                      </a:r>
                      <a:r>
                        <a:rPr lang="ru-RU" dirty="0" smtClean="0"/>
                        <a:t>млрд руб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3748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Просроченная задолженность организаций (транспортировка и хранение) 2021г.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1,4 </a:t>
                      </a:r>
                      <a:r>
                        <a:rPr lang="ru-RU" dirty="0" smtClean="0"/>
                        <a:t>млрд руб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063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Из 1200 предприятий доход от 20-100 </a:t>
                      </a:r>
                      <a:r>
                        <a:rPr lang="ru-RU" dirty="0" err="1"/>
                        <a:t>млн.в</a:t>
                      </a:r>
                      <a:r>
                        <a:rPr lang="ru-RU" dirty="0"/>
                        <a:t>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60474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Из 1200 предприятий доход от 100+ </a:t>
                      </a:r>
                      <a:r>
                        <a:rPr lang="ru-RU" dirty="0" err="1"/>
                        <a:t>млн.в</a:t>
                      </a:r>
                      <a:r>
                        <a:rPr lang="ru-RU" dirty="0"/>
                        <a:t>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09796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709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33C41C-9967-486A-9E7D-0ECAC4720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Перевезено грузов и грузооборот автомобильным транспортом по Хабаровскому краю, млн. тонн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xmlns="" id="{C7A064B2-DD5D-4CFC-96B7-462DFAC01C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509701"/>
              </p:ext>
            </p:extLst>
          </p:nvPr>
        </p:nvGraphicFramePr>
        <p:xfrm>
          <a:off x="720725" y="1820411"/>
          <a:ext cx="10728325" cy="4303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2006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FFA85F-77BD-451D-A549-F2E794F99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Поступление налогов по автоперевозкам в Хабаровском крае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xmlns="" id="{6E0C21BD-DA61-4932-BA54-343001B491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79173"/>
              </p:ext>
            </p:extLst>
          </p:nvPr>
        </p:nvGraphicFramePr>
        <p:xfrm>
          <a:off x="720725" y="2541588"/>
          <a:ext cx="1091621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3384">
                  <a:extLst>
                    <a:ext uri="{9D8B030D-6E8A-4147-A177-3AD203B41FA5}">
                      <a16:colId xmlns:a16="http://schemas.microsoft.com/office/drawing/2014/main" xmlns="" val="920453054"/>
                    </a:ext>
                  </a:extLst>
                </a:gridCol>
                <a:gridCol w="3301466">
                  <a:extLst>
                    <a:ext uri="{9D8B030D-6E8A-4147-A177-3AD203B41FA5}">
                      <a16:colId xmlns:a16="http://schemas.microsoft.com/office/drawing/2014/main" xmlns="" val="88828131"/>
                    </a:ext>
                  </a:extLst>
                </a:gridCol>
                <a:gridCol w="2117558">
                  <a:extLst>
                    <a:ext uri="{9D8B030D-6E8A-4147-A177-3AD203B41FA5}">
                      <a16:colId xmlns:a16="http://schemas.microsoft.com/office/drawing/2014/main" xmlns="" val="281964160"/>
                    </a:ext>
                  </a:extLst>
                </a:gridCol>
                <a:gridCol w="2213810">
                  <a:extLst>
                    <a:ext uri="{9D8B030D-6E8A-4147-A177-3AD203B41FA5}">
                      <a16:colId xmlns:a16="http://schemas.microsoft.com/office/drawing/2014/main" xmlns="" val="3861924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Налог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Сумма общая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ЮЛ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ИП/ФЛ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28934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Транспортный налог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752,5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406,5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9586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426,6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312,9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3799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167,5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8788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Патент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43,8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22939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6157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02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97506F-FD16-4062-A375-39764E25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CD109D-6783-45AD-93F8-E95889413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Прогноз снижения поступления налогов в будущих периодах</a:t>
            </a:r>
          </a:p>
          <a:p>
            <a:r>
              <a:rPr lang="ru-RU" dirty="0"/>
              <a:t>Дальнейшая убыль населения</a:t>
            </a:r>
          </a:p>
          <a:p>
            <a:r>
              <a:rPr lang="ru-RU" dirty="0"/>
              <a:t>Дальнейшая убыль МСП</a:t>
            </a:r>
          </a:p>
          <a:p>
            <a:r>
              <a:rPr lang="ru-RU" dirty="0"/>
              <a:t>ФНС самый надежный статистический источник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499801"/>
      </p:ext>
    </p:extLst>
  </p:cSld>
  <p:clrMapOvr>
    <a:masterClrMapping/>
  </p:clrMapOvr>
</p:sld>
</file>

<file path=ppt/theme/theme1.xml><?xml version="1.0" encoding="utf-8"?>
<a:theme xmlns:a="http://schemas.openxmlformats.org/drawingml/2006/main" name="BlobVTI">
  <a:themeElements>
    <a:clrScheme name="AnalogousFromRegularSeed_2SEEDS">
      <a:dk1>
        <a:srgbClr val="000000"/>
      </a:dk1>
      <a:lt1>
        <a:srgbClr val="FFFFFF"/>
      </a:lt1>
      <a:dk2>
        <a:srgbClr val="3D2229"/>
      </a:dk2>
      <a:lt2>
        <a:srgbClr val="E2E5E8"/>
      </a:lt2>
      <a:accent1>
        <a:srgbClr val="D56A17"/>
      </a:accent1>
      <a:accent2>
        <a:srgbClr val="E72D29"/>
      </a:accent2>
      <a:accent3>
        <a:srgbClr val="B8A221"/>
      </a:accent3>
      <a:accent4>
        <a:srgbClr val="14B4A3"/>
      </a:accent4>
      <a:accent5>
        <a:srgbClr val="29ADE7"/>
      </a:accent5>
      <a:accent6>
        <a:srgbClr val="174CD5"/>
      </a:accent6>
      <a:hlink>
        <a:srgbClr val="3F87BF"/>
      </a:hlink>
      <a:folHlink>
        <a:srgbClr val="7F7F7F"/>
      </a:folHlink>
    </a:clrScheme>
    <a:fontScheme name="Blob">
      <a:majorFont>
        <a:latin typeface="Sagona Book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lobVTI" id="{06D3AACF-B619-4265-899F-5E2FB3A445D5}" vid="{F5918863-BA1A-4735-81A8-3E7BFBDA84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371</Words>
  <Application>Microsoft Office PowerPoint</Application>
  <PresentationFormat>Произвольный</PresentationFormat>
  <Paragraphs>92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BlobVTI</vt:lpstr>
      <vt:lpstr>Налогообложение автотранспортной деятельности </vt:lpstr>
      <vt:lpstr>Общероссийские показатели автомобильного транспорта</vt:lpstr>
      <vt:lpstr>Транспорт в Хабаровском крае</vt:lpstr>
      <vt:lpstr>Социальные показатели Хабаровского края</vt:lpstr>
      <vt:lpstr>Перевезено грузов и грузооборот автомобильным транспортом по Хабаровскому краю, млн. тонн </vt:lpstr>
      <vt:lpstr>Поступление налогов по автоперевозкам в Хабаровском крае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Налогообложение автотранспортной деятельности </dc:title>
  <dc:creator>Professional</dc:creator>
  <cp:lastModifiedBy>Шабельцева Вероника Евгеньевна</cp:lastModifiedBy>
  <cp:revision>2</cp:revision>
  <dcterms:created xsi:type="dcterms:W3CDTF">2023-10-06T00:16:26Z</dcterms:created>
  <dcterms:modified xsi:type="dcterms:W3CDTF">2023-10-06T03:38:52Z</dcterms:modified>
</cp:coreProperties>
</file>